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1" r:id="rId3"/>
    <p:sldId id="268" r:id="rId4"/>
    <p:sldId id="257" r:id="rId5"/>
    <p:sldId id="283" r:id="rId6"/>
    <p:sldId id="282" r:id="rId7"/>
    <p:sldId id="284" r:id="rId8"/>
    <p:sldId id="258" r:id="rId9"/>
    <p:sldId id="285" r:id="rId10"/>
    <p:sldId id="286" r:id="rId11"/>
    <p:sldId id="287" r:id="rId12"/>
    <p:sldId id="288" r:id="rId13"/>
    <p:sldId id="269" r:id="rId14"/>
    <p:sldId id="259" r:id="rId15"/>
    <p:sldId id="289" r:id="rId16"/>
    <p:sldId id="290" r:id="rId17"/>
    <p:sldId id="291" r:id="rId18"/>
    <p:sldId id="270" r:id="rId19"/>
    <p:sldId id="278" r:id="rId20"/>
    <p:sldId id="279" r:id="rId21"/>
    <p:sldId id="280" r:id="rId22"/>
    <p:sldId id="29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7501" y="1449148"/>
            <a:ext cx="7929000" cy="2971051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7501" y="5280847"/>
            <a:ext cx="7929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800600"/>
            <a:ext cx="792106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7500" y="5367338"/>
            <a:ext cx="7921064" cy="493712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73773" y="1081456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239" y="1238502"/>
            <a:ext cx="4420380" cy="2645912"/>
          </a:xfrm>
        </p:spPr>
        <p:txBody>
          <a:bodyPr anchor="b"/>
          <a:lstStyle>
            <a:lvl1pPr algn="l">
              <a:defRPr sz="315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893" y="4443681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680982" y="1081457"/>
            <a:ext cx="28575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4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7" y="2435958"/>
            <a:ext cx="3286891" cy="2007789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7000" y="2286001"/>
            <a:ext cx="3660225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9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6" y="586171"/>
            <a:ext cx="1871093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7501" y="446089"/>
            <a:ext cx="4958655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034" y="2222287"/>
            <a:ext cx="7915931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2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2951396"/>
            <a:ext cx="7921064" cy="1468800"/>
          </a:xfrm>
        </p:spPr>
        <p:txBody>
          <a:bodyPr anchor="b"/>
          <a:lstStyle>
            <a:lvl1pPr algn="r">
              <a:defRPr sz="36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5281202"/>
            <a:ext cx="7921064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4034" y="2222288"/>
            <a:ext cx="3889405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62" y="2222287"/>
            <a:ext cx="3895937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046" y="2174875"/>
            <a:ext cx="389239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047" y="2751139"/>
            <a:ext cx="3892392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62" y="2174875"/>
            <a:ext cx="389593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62" y="2751139"/>
            <a:ext cx="3895937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4" y="446088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4" y="446088"/>
            <a:ext cx="2660650" cy="1618396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5" y="446089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4" y="2260739"/>
            <a:ext cx="2660650" cy="3600311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046" y="727523"/>
            <a:ext cx="3639741" cy="1617163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05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1046" y="2344684"/>
            <a:ext cx="3639741" cy="3516365"/>
          </a:xfrm>
        </p:spPr>
        <p:txBody>
          <a:bodyPr anchor="t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8" y="6041363"/>
            <a:ext cx="73265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3"/>
            <a:ext cx="24715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9"/>
            <a:ext cx="796616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7500" y="447188"/>
            <a:ext cx="7928999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500" y="2184402"/>
            <a:ext cx="7922464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636" y="6041363"/>
            <a:ext cx="648324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75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00969" y="6041363"/>
            <a:ext cx="100778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8/17/2016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8749" y="5915889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15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21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70000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Font typeface="Wingdings 2" charset="2"/>
        <a:buChar char="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14.pn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4159" y="5238520"/>
            <a:ext cx="3598101" cy="1123894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V.I.K.I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600" b="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Interactive kenotic intelligent</a:t>
            </a:r>
            <a:r>
              <a:rPr lang="en-US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940876" y="6134293"/>
            <a:ext cx="1944666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38036" y="215593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7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</a:t>
            </a:r>
          </a:p>
          <a:p>
            <a:pPr algn="ctr"/>
            <a:r>
              <a:rPr lang="en-US" sz="2700" b="1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 AUTOMATION SYSTEM</a:t>
            </a:r>
            <a:endParaRPr lang="en-US" sz="2700" b="1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3165058"/>
            <a:ext cx="914400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35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        </a:t>
            </a:r>
            <a:r>
              <a:rPr lang="en-US" sz="135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        Voice        Security </a:t>
            </a:r>
            <a:endParaRPr lang="en-US" sz="1350" dirty="0">
              <a:solidFill>
                <a:schemeClr val="tx1">
                  <a:lumMod val="95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039010" y="3117917"/>
            <a:ext cx="5065979" cy="0"/>
          </a:xfrm>
          <a:prstGeom prst="line">
            <a:avLst/>
          </a:prstGeom>
          <a:ln w="57150">
            <a:solidFill>
              <a:schemeClr val="tx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2695221" y="2268554"/>
            <a:ext cx="1390493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8625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1050" dirty="0"/>
          </a:p>
        </p:txBody>
      </p:sp>
      <p:sp>
        <p:nvSpPr>
          <p:cNvPr id="18" name="Rectangle 17"/>
          <p:cNvSpPr/>
          <p:nvPr/>
        </p:nvSpPr>
        <p:spPr>
          <a:xfrm>
            <a:off x="3632137" y="2446490"/>
            <a:ext cx="1390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/>
          </a:p>
        </p:txBody>
      </p:sp>
      <p:sp>
        <p:nvSpPr>
          <p:cNvPr id="19" name="Rectangle 18"/>
          <p:cNvSpPr/>
          <p:nvPr/>
        </p:nvSpPr>
        <p:spPr>
          <a:xfrm>
            <a:off x="4382921" y="2446489"/>
            <a:ext cx="13904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200" dirty="0" smtClean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7200" dirty="0"/>
          </a:p>
        </p:txBody>
      </p:sp>
      <p:sp>
        <p:nvSpPr>
          <p:cNvPr id="20" name="Rectangle 19"/>
          <p:cNvSpPr/>
          <p:nvPr/>
        </p:nvSpPr>
        <p:spPr>
          <a:xfrm>
            <a:off x="5205540" y="2268555"/>
            <a:ext cx="1390493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8625" dirty="0">
                <a:solidFill>
                  <a:schemeClr val="tx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1050" dirty="0"/>
          </a:p>
        </p:txBody>
      </p:sp>
      <p:sp>
        <p:nvSpPr>
          <p:cNvPr id="3" name="TextBox 2"/>
          <p:cNvSpPr txBox="1"/>
          <p:nvPr/>
        </p:nvSpPr>
        <p:spPr>
          <a:xfrm>
            <a:off x="331966" y="5493803"/>
            <a:ext cx="5093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No	: HH-14-46-12</a:t>
            </a: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Name	: Abdul Majeed Mohammed Shiroz</a:t>
            </a: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		: HND in Computing</a:t>
            </a: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Supervisor 	: T. Anis Saboordeen	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94" y="1267445"/>
            <a:ext cx="1707801" cy="88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3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  <p:bldP spid="10" grpId="0"/>
      <p:bldP spid="16" grpId="0"/>
      <p:bldP spid="18" grpId="0"/>
      <p:bldP spid="19" grpId="0"/>
      <p:bldP spid="20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cdn3.iconfinder.com/data/icons/business-man-5/512/top_mountain_goal_flag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4876800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260" y="2368059"/>
            <a:ext cx="7922465" cy="4364043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Candara" pitchFamily="34" charset="0"/>
              </a:rPr>
              <a:t>   Low </a:t>
            </a:r>
            <a:r>
              <a:rPr lang="en-GB" sz="2400" dirty="0">
                <a:latin typeface="Candara" pitchFamily="34" charset="0"/>
              </a:rPr>
              <a:t>cost </a:t>
            </a:r>
            <a:r>
              <a:rPr lang="en-GB" sz="2400" dirty="0" smtClean="0">
                <a:latin typeface="Candara" pitchFamily="34" charset="0"/>
              </a:rPr>
              <a:t>solution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Candara" pitchFamily="34" charset="0"/>
              </a:rPr>
              <a:t>   Voice Controlling </a:t>
            </a:r>
          </a:p>
          <a:p>
            <a:pPr algn="just">
              <a:lnSpc>
                <a:spcPct val="150000"/>
              </a:lnSpc>
            </a:pPr>
            <a:r>
              <a:rPr lang="en-GB" sz="2400" dirty="0">
                <a:latin typeface="Candara" pitchFamily="34" charset="0"/>
              </a:rPr>
              <a:t> </a:t>
            </a:r>
            <a:r>
              <a:rPr lang="en-GB" sz="2400" dirty="0" smtClean="0">
                <a:latin typeface="Candara" pitchFamily="34" charset="0"/>
              </a:rPr>
              <a:t>  V.I.K.I Interface 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Candara" pitchFamily="34" charset="0"/>
              </a:rPr>
              <a:t>   User-friendly</a:t>
            </a:r>
            <a:endParaRPr lang="en-GB" sz="2400" dirty="0">
              <a:latin typeface="Candar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Candara" pitchFamily="34" charset="0"/>
              </a:rPr>
              <a:t>   Customize </a:t>
            </a:r>
            <a:r>
              <a:rPr lang="en-GB" sz="2400" dirty="0">
                <a:latin typeface="Candara" pitchFamily="34" charset="0"/>
              </a:rPr>
              <a:t>system by the </a:t>
            </a:r>
            <a:r>
              <a:rPr lang="en-GB" sz="2400" dirty="0" smtClean="0">
                <a:latin typeface="Candara" pitchFamily="34" charset="0"/>
              </a:rPr>
              <a:t>user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Candara" pitchFamily="34" charset="0"/>
              </a:rPr>
              <a:t>   Test </a:t>
            </a:r>
            <a:r>
              <a:rPr lang="en-GB" sz="2400" dirty="0">
                <a:latin typeface="Candara" pitchFamily="34" charset="0"/>
              </a:rPr>
              <a:t>the developed </a:t>
            </a:r>
            <a:r>
              <a:rPr lang="en-GB" sz="2400" dirty="0" smtClean="0">
                <a:latin typeface="Candara" pitchFamily="34" charset="0"/>
              </a:rPr>
              <a:t>system</a:t>
            </a:r>
            <a:endParaRPr lang="en-GB" sz="2400" dirty="0">
              <a:latin typeface="Candara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latin typeface="Candara" pitchFamily="34" charset="0"/>
              </a:rPr>
              <a:t>   Managing </a:t>
            </a:r>
            <a:r>
              <a:rPr lang="en-GB" sz="2400" dirty="0">
                <a:latin typeface="Candara" pitchFamily="34" charset="0"/>
              </a:rPr>
              <a:t>the proposed project efficiently to meet the targets</a:t>
            </a:r>
            <a:r>
              <a:rPr lang="en-GB" sz="2400" dirty="0" smtClean="0">
                <a:latin typeface="Candara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AIMS &amp; OBJECTIVE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33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51" y="2207246"/>
            <a:ext cx="7915931" cy="1106106"/>
          </a:xfrm>
        </p:spPr>
        <p:txBody>
          <a:bodyPr/>
          <a:lstStyle/>
          <a:p>
            <a:pPr marL="257175" lvl="1" indent="-257175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Hardware design with model house</a:t>
            </a:r>
            <a:endParaRPr lang="en-US" sz="2000" b="1" dirty="0">
              <a:solidFill>
                <a:schemeClr val="accent4">
                  <a:lumMod val="75000"/>
                </a:schemeClr>
              </a:solidFill>
              <a:latin typeface="Candara" pitchFamily="34" charset="0"/>
            </a:endParaRPr>
          </a:p>
          <a:p>
            <a:endParaRPr lang="en-US" sz="2000" dirty="0">
              <a:latin typeface="Candara" pitchFamily="34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ARTIFACT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3" y="2780650"/>
            <a:ext cx="3601126" cy="172508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33" y="4754062"/>
            <a:ext cx="3601126" cy="172508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89" y="2780649"/>
            <a:ext cx="3601126" cy="172508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22" y="4745794"/>
            <a:ext cx="3601126" cy="1725089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323" y="3175295"/>
            <a:ext cx="4265835" cy="266088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30335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ARTIFACT cont..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10451" y="2207246"/>
            <a:ext cx="7915931" cy="1106106"/>
          </a:xfrm>
        </p:spPr>
        <p:txBody>
          <a:bodyPr/>
          <a:lstStyle/>
          <a:p>
            <a:pPr marL="257175" lvl="1" indent="-257175"/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  </a:t>
            </a:r>
            <a:r>
              <a:rPr lang="en-US" sz="2000" b="1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V.I.K.I </a:t>
            </a: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(Software Interface)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Candara" pitchFamily="34" charset="0"/>
            </a:endParaRPr>
          </a:p>
          <a:p>
            <a:endParaRPr lang="en-US" sz="2000" dirty="0">
              <a:latin typeface="Candar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16" y="2786802"/>
            <a:ext cx="7354957" cy="379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95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/>
        </p:nvCxnSpPr>
        <p:spPr>
          <a:xfrm>
            <a:off x="1884363" y="2834084"/>
            <a:ext cx="0" cy="11755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41313" y="4117126"/>
            <a:ext cx="8408990" cy="3065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66202" y="2757487"/>
            <a:ext cx="0" cy="38211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5575" y="2808287"/>
            <a:ext cx="0" cy="37830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62347" y="5393387"/>
            <a:ext cx="8348663" cy="2701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H="1">
            <a:off x="341313" y="2703513"/>
            <a:ext cx="840899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700463" y="2834084"/>
            <a:ext cx="0" cy="11755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529263" y="2834084"/>
            <a:ext cx="0" cy="11755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091363" y="2834084"/>
            <a:ext cx="0" cy="117554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863726" y="4276328"/>
            <a:ext cx="0" cy="994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>
            <a:off x="341314" y="6666013"/>
            <a:ext cx="8408989" cy="1580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671889" y="4258071"/>
            <a:ext cx="0" cy="994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551489" y="4276328"/>
            <a:ext cx="0" cy="994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7091363" y="4276328"/>
            <a:ext cx="0" cy="994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724152" y="5531643"/>
            <a:ext cx="0" cy="994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4593434" y="5531643"/>
            <a:ext cx="0" cy="994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308881" y="5559027"/>
            <a:ext cx="0" cy="994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 Box 5"/>
          <p:cNvSpPr txBox="1">
            <a:spLocks noChangeArrowheads="1"/>
          </p:cNvSpPr>
          <p:nvPr/>
        </p:nvSpPr>
        <p:spPr bwMode="auto">
          <a:xfrm>
            <a:off x="269481" y="3863024"/>
            <a:ext cx="15561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dirty="0" smtClean="0"/>
              <a:t>Arduino Board</a:t>
            </a:r>
            <a:endParaRPr lang="en-US" sz="1100" dirty="0"/>
          </a:p>
        </p:txBody>
      </p:sp>
      <p:pic>
        <p:nvPicPr>
          <p:cNvPr id="87" name="Picture 86"/>
          <p:cNvPicPr/>
          <p:nvPr/>
        </p:nvPicPr>
        <p:blipFill rotWithShape="1">
          <a:blip r:embed="rId2"/>
          <a:srcRect l="5848" t="32242" r="14281" b="15872"/>
          <a:stretch/>
        </p:blipFill>
        <p:spPr bwMode="auto">
          <a:xfrm>
            <a:off x="269482" y="2856163"/>
            <a:ext cx="1556144" cy="1018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8" name="Picture 87" descr="http://www.elecrow.com/images/s/201412/1418798785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11555" r="5346" b="16806"/>
          <a:stretch/>
        </p:blipFill>
        <p:spPr bwMode="auto">
          <a:xfrm>
            <a:off x="1941514" y="2857933"/>
            <a:ext cx="1719260" cy="100509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9" name="Picture 88" descr="http://i.ebayimg.com/images/g/AfsAAOxy63FSw6h1/s-l300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2" y="2834084"/>
            <a:ext cx="1717671" cy="1028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Picture 89" descr="http://www.robotpark.com/image/cache/data/PRO/91118/91118-PIR-Sensor-Pyroelectric-HC-SR501-Pic02-700x700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15"/>
          <a:stretch/>
        </p:blipFill>
        <p:spPr bwMode="auto">
          <a:xfrm>
            <a:off x="5578473" y="2740684"/>
            <a:ext cx="1458909" cy="11223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1" name="Picture 9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78" y="4260593"/>
            <a:ext cx="1522809" cy="843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Picture 91" descr="http://www.hardcopyworld.com/ngine/aduino/wp-content/uploads/sites/3/2014/01/soil_miosture_12-500x350.jpg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088"/>
          <a:stretch/>
        </p:blipFill>
        <p:spPr bwMode="auto">
          <a:xfrm>
            <a:off x="1939287" y="4255277"/>
            <a:ext cx="1662434" cy="8485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3" name="Picture 92" descr="http://www.satistronics.com/images/s/1251/5362.jp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202" y="4244094"/>
            <a:ext cx="1716089" cy="88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Picture 93" descr="http://img.dxcdn.com/productimages/sku_187199_3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894" y="4244094"/>
            <a:ext cx="1366520" cy="859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Picture 94" descr="http://www.waferstar.com/image/Lock-Solenoid-02.jp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668" y="2829688"/>
            <a:ext cx="1738795" cy="1044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Picture 95" descr="http://cpc.farnell.com/productimages/standard/en_GB/SW04771-40.jp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532" y="4244094"/>
            <a:ext cx="1745931" cy="85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Picture 96" descr="http://cdn.shopclues.com/images/detailed/18950/window1106_1433236828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017" y="5530492"/>
            <a:ext cx="1530669" cy="89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Picture 97" descr="http://mcdn01.gittigidiyor.net/12380/tn30/123801464_tn30_0.jp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500" y="5525494"/>
            <a:ext cx="1651000" cy="87891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Text Box 5"/>
          <p:cNvSpPr txBox="1">
            <a:spLocks noChangeArrowheads="1"/>
          </p:cNvSpPr>
          <p:nvPr/>
        </p:nvSpPr>
        <p:spPr bwMode="auto">
          <a:xfrm>
            <a:off x="267297" y="5126995"/>
            <a:ext cx="155614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dirty="0" smtClean="0"/>
              <a:t>Server Motor</a:t>
            </a:r>
            <a:endParaRPr lang="en-US" sz="1100" dirty="0"/>
          </a:p>
        </p:txBody>
      </p:sp>
      <p:sp>
        <p:nvSpPr>
          <p:cNvPr id="100" name="Text Box 5"/>
          <p:cNvSpPr txBox="1">
            <a:spLocks noChangeArrowheads="1"/>
          </p:cNvSpPr>
          <p:nvPr/>
        </p:nvSpPr>
        <p:spPr bwMode="auto">
          <a:xfrm>
            <a:off x="1920386" y="5152495"/>
            <a:ext cx="163929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dirty="0" smtClean="0"/>
              <a:t>Soil Sensor</a:t>
            </a:r>
            <a:endParaRPr lang="en-US" sz="1100" dirty="0"/>
          </a:p>
        </p:txBody>
      </p:sp>
      <p:sp>
        <p:nvSpPr>
          <p:cNvPr id="101" name="Text Box 5"/>
          <p:cNvSpPr txBox="1">
            <a:spLocks noChangeArrowheads="1"/>
          </p:cNvSpPr>
          <p:nvPr/>
        </p:nvSpPr>
        <p:spPr bwMode="auto">
          <a:xfrm>
            <a:off x="1971674" y="3852989"/>
            <a:ext cx="1710223" cy="27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dirty="0" smtClean="0"/>
              <a:t>Solid Relay Board</a:t>
            </a:r>
            <a:endParaRPr lang="en-US" sz="1100" dirty="0"/>
          </a:p>
        </p:txBody>
      </p:sp>
      <p:sp>
        <p:nvSpPr>
          <p:cNvPr id="102" name="Text Box 5"/>
          <p:cNvSpPr txBox="1">
            <a:spLocks noChangeArrowheads="1"/>
          </p:cNvSpPr>
          <p:nvPr/>
        </p:nvSpPr>
        <p:spPr bwMode="auto">
          <a:xfrm>
            <a:off x="3775076" y="3865675"/>
            <a:ext cx="16721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dirty="0" smtClean="0"/>
              <a:t>Temperature Sensor</a:t>
            </a:r>
            <a:endParaRPr lang="en-US" sz="1100" dirty="0"/>
          </a:p>
        </p:txBody>
      </p:sp>
      <p:sp>
        <p:nvSpPr>
          <p:cNvPr id="103" name="Text Box 5"/>
          <p:cNvSpPr txBox="1">
            <a:spLocks noChangeArrowheads="1"/>
          </p:cNvSpPr>
          <p:nvPr/>
        </p:nvSpPr>
        <p:spPr bwMode="auto">
          <a:xfrm>
            <a:off x="5583237" y="3852975"/>
            <a:ext cx="144938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dirty="0" smtClean="0"/>
              <a:t>PIR Sensor</a:t>
            </a:r>
            <a:endParaRPr lang="en-US" sz="1100" dirty="0"/>
          </a:p>
        </p:txBody>
      </p:sp>
      <p:sp>
        <p:nvSpPr>
          <p:cNvPr id="104" name="Text Box 5"/>
          <p:cNvSpPr txBox="1">
            <a:spLocks noChangeArrowheads="1"/>
          </p:cNvSpPr>
          <p:nvPr/>
        </p:nvSpPr>
        <p:spPr bwMode="auto">
          <a:xfrm>
            <a:off x="7145345" y="3839082"/>
            <a:ext cx="173560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dirty="0" smtClean="0"/>
              <a:t>Solenoid Door Lock</a:t>
            </a:r>
            <a:endParaRPr lang="en-US" sz="1100" dirty="0"/>
          </a:p>
        </p:txBody>
      </p: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3761197" y="5122865"/>
            <a:ext cx="170615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dirty="0" smtClean="0"/>
              <a:t>Gas Sensor</a:t>
            </a:r>
            <a:endParaRPr lang="en-US" sz="1100" dirty="0"/>
          </a:p>
        </p:txBody>
      </p:sp>
      <p:sp>
        <p:nvSpPr>
          <p:cNvPr id="106" name="Text Box 5"/>
          <p:cNvSpPr txBox="1">
            <a:spLocks noChangeArrowheads="1"/>
          </p:cNvSpPr>
          <p:nvPr/>
        </p:nvSpPr>
        <p:spPr bwMode="auto">
          <a:xfrm>
            <a:off x="5610229" y="5123927"/>
            <a:ext cx="138088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dirty="0" smtClean="0"/>
              <a:t>Drain drop Sensor</a:t>
            </a:r>
            <a:endParaRPr lang="en-US" sz="1100" dirty="0"/>
          </a:p>
        </p:txBody>
      </p:sp>
      <p:sp>
        <p:nvSpPr>
          <p:cNvPr id="107" name="Text Box 5"/>
          <p:cNvSpPr txBox="1">
            <a:spLocks noChangeArrowheads="1"/>
          </p:cNvSpPr>
          <p:nvPr/>
        </p:nvSpPr>
        <p:spPr bwMode="auto">
          <a:xfrm>
            <a:off x="7145345" y="5122865"/>
            <a:ext cx="1762118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dirty="0" smtClean="0"/>
              <a:t>Solenoid Valve </a:t>
            </a:r>
            <a:endParaRPr lang="en-US" sz="1100" dirty="0"/>
          </a:p>
        </p:txBody>
      </p:sp>
      <p:sp>
        <p:nvSpPr>
          <p:cNvPr id="108" name="Text Box 5"/>
          <p:cNvSpPr txBox="1">
            <a:spLocks noChangeArrowheads="1"/>
          </p:cNvSpPr>
          <p:nvPr/>
        </p:nvSpPr>
        <p:spPr bwMode="auto">
          <a:xfrm>
            <a:off x="2845553" y="6422395"/>
            <a:ext cx="1667947" cy="25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dirty="0" smtClean="0"/>
              <a:t>Water plumb</a:t>
            </a:r>
            <a:endParaRPr lang="en-US" sz="1100" dirty="0"/>
          </a:p>
        </p:txBody>
      </p:sp>
      <p:sp>
        <p:nvSpPr>
          <p:cNvPr id="109" name="Text Box 5"/>
          <p:cNvSpPr txBox="1">
            <a:spLocks noChangeArrowheads="1"/>
          </p:cNvSpPr>
          <p:nvPr/>
        </p:nvSpPr>
        <p:spPr bwMode="auto">
          <a:xfrm>
            <a:off x="4714835" y="6406590"/>
            <a:ext cx="15081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1100" dirty="0" smtClean="0"/>
              <a:t>Water flow Sensor</a:t>
            </a:r>
            <a:endParaRPr lang="en-US" sz="1100" dirty="0"/>
          </a:p>
        </p:txBody>
      </p:sp>
      <p:sp>
        <p:nvSpPr>
          <p:cNvPr id="46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COMPONENT USED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2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4500"/>
                            </p:stCondLst>
                            <p:childTnLst>
                              <p:par>
                                <p:cTn id="1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0"/>
                            </p:stCondLst>
                            <p:childTnLst>
                              <p:par>
                                <p:cTn id="1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6000"/>
                            </p:stCondLst>
                            <p:childTnLst>
                              <p:par>
                                <p:cTn id="1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DEVELOPMENT TOOLS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3080445"/>
              </p:ext>
            </p:extLst>
          </p:nvPr>
        </p:nvGraphicFramePr>
        <p:xfrm>
          <a:off x="66260" y="2377489"/>
          <a:ext cx="4642884" cy="1524000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082479"/>
                <a:gridCol w="2560405"/>
              </a:tblGrid>
              <a:tr h="444132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Software Development</a:t>
                      </a:r>
                      <a:endParaRPr lang="en-US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798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Tools: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Arduino SDK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Microsoft</a:t>
                      </a:r>
                      <a:r>
                        <a:rPr lang="en-US" sz="1400" baseline="0" dirty="0" smtClean="0">
                          <a:effectLst/>
                        </a:rPr>
                        <a:t> Visual Studio</a:t>
                      </a:r>
                      <a:endParaRPr lang="en-US" sz="1400" dirty="0"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Programming Languages</a:t>
                      </a:r>
                      <a:r>
                        <a:rPr lang="en-US" sz="1400" dirty="0" smtClean="0">
                          <a:effectLst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C#</a:t>
                      </a:r>
                      <a:endParaRPr lang="en-US" sz="1400" dirty="0">
                        <a:effectLst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C/C++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Java</a:t>
                      </a:r>
                      <a:endParaRPr lang="en-US" sz="14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303436"/>
              </p:ext>
            </p:extLst>
          </p:nvPr>
        </p:nvGraphicFramePr>
        <p:xfrm>
          <a:off x="3829878" y="3321917"/>
          <a:ext cx="5257800" cy="3483075"/>
        </p:xfrm>
        <a:graphic>
          <a:graphicData uri="http://schemas.openxmlformats.org/drawingml/2006/table">
            <a:tbl>
              <a:tblPr firstRow="1" firstCol="1" bandRow="1">
                <a:tableStyleId>{125E5076-3810-47DD-B79F-674D7AD40C01}</a:tableStyleId>
              </a:tblPr>
              <a:tblGrid>
                <a:gridCol w="2358287"/>
                <a:gridCol w="2899513"/>
              </a:tblGrid>
              <a:tr h="30526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Components</a:t>
                      </a:r>
                      <a:endParaRPr lang="en-US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Cost Rs.</a:t>
                      </a:r>
                      <a:endParaRPr lang="en-US" sz="160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Arduino Mega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6,478.00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AM2302</a:t>
                      </a:r>
                      <a:r>
                        <a:rPr lang="en-US" sz="13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temperature-humidity sensor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2,115.00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LPG Gas Sensor 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697.00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PIR Sensor 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1,692.00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Solenoid – Door Clock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1,833.00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Soil</a:t>
                      </a:r>
                      <a:r>
                        <a:rPr lang="en-US" sz="135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Sensor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1,450.00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8 Solid Relay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</a:t>
                      </a:r>
                      <a:r>
                        <a:rPr lang="en-US" sz="1400" dirty="0" smtClean="0">
                          <a:effectLst/>
                        </a:rPr>
                        <a:t>,400.00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5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Shipping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2,000.00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Server Motor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250.00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Speaker / Buzzer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LED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Water</a:t>
                      </a:r>
                      <a:r>
                        <a:rPr lang="en-US" sz="14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pump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6,750.00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2907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 Cost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29,735.00</a:t>
                      </a:r>
                      <a:endParaRPr lang="en-US" sz="1400" b="0" dirty="0">
                        <a:effectLst/>
                        <a:latin typeface="Candara" panose="020E0502030303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1467678" y="4807226"/>
            <a:ext cx="2362200" cy="673231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t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altLang="en-US" sz="3600" dirty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  <a:t>Cost </a:t>
            </a:r>
            <a:endParaRPr lang="en-US" altLang="en-US" sz="3600" dirty="0" smtClean="0">
              <a:solidFill>
                <a:schemeClr val="tx1"/>
              </a:solidFill>
              <a:latin typeface="Candara" pitchFamily="34" charset="0"/>
              <a:ea typeface="+mn-ea"/>
              <a:cs typeface="+mn-cs"/>
            </a:endParaRPr>
          </a:p>
          <a:p>
            <a:pPr algn="r"/>
            <a:r>
              <a:rPr lang="en-US" altLang="en-US" sz="3600" dirty="0" smtClean="0">
                <a:solidFill>
                  <a:schemeClr val="tx1"/>
                </a:solidFill>
                <a:latin typeface="Candara" pitchFamily="34" charset="0"/>
                <a:ea typeface="+mn-ea"/>
                <a:cs typeface="+mn-cs"/>
              </a:rPr>
              <a:t>Estimation</a:t>
            </a:r>
            <a:endParaRPr lang="en-US" altLang="en-US" sz="3600" dirty="0">
              <a:solidFill>
                <a:schemeClr val="tx1"/>
              </a:solidFill>
              <a:latin typeface="Candara" pitchFamily="34" charset="0"/>
              <a:ea typeface="+mn-ea"/>
              <a:cs typeface="+mn-cs"/>
            </a:endParaRPr>
          </a:p>
        </p:txBody>
      </p:sp>
      <p:pic>
        <p:nvPicPr>
          <p:cNvPr id="8" name="Picture 7" descr="http://jtower.com/wp-content/uploads/2015/06/visual-studio-2013-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281"/>
            <a:ext cx="1475339" cy="102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upload.wikimedia.org/wikipedia/commons/thumb/8/87/Arduino_Logo.svg/1280px-Arduino_Logo.svg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1" y="4484422"/>
            <a:ext cx="998261" cy="6456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75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PROTOTYPE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944" y="2533422"/>
            <a:ext cx="2342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Initial Prototype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2" t="12174" r="20615" b="22705"/>
          <a:stretch/>
        </p:blipFill>
        <p:spPr>
          <a:xfrm>
            <a:off x="725706" y="2995087"/>
            <a:ext cx="4018572" cy="2902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47" y="3780154"/>
            <a:ext cx="4265835" cy="266088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70171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62944" y="2533422"/>
            <a:ext cx="18934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Final Artifact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PROTOTYPE cont</a:t>
            </a:r>
            <a:r>
              <a:rPr lang="en-US" dirty="0" smtClean="0"/>
              <a:t>..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2" t="12174" r="20615" b="22705"/>
          <a:stretch/>
        </p:blipFill>
        <p:spPr>
          <a:xfrm>
            <a:off x="725706" y="2995087"/>
            <a:ext cx="4018572" cy="29021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647" y="3780154"/>
            <a:ext cx="4265835" cy="2660885"/>
          </a:xfrm>
          <a:prstGeom prst="rect">
            <a:avLst/>
          </a:prstGeom>
          <a:ln>
            <a:solidFill>
              <a:schemeClr val="tx1">
                <a:lumMod val="9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02508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62944" y="2533422"/>
            <a:ext cx="37545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System Hardware diagram 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Candar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861" t="15674" r="23744" b="13941"/>
          <a:stretch/>
        </p:blipFill>
        <p:spPr>
          <a:xfrm>
            <a:off x="0" y="106017"/>
            <a:ext cx="9144000" cy="673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5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2944" y="2533422"/>
            <a:ext cx="30508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chemeClr val="accent4">
                    <a:lumMod val="75000"/>
                  </a:schemeClr>
                </a:solidFill>
                <a:latin typeface="Candara" pitchFamily="34" charset="0"/>
              </a:rPr>
              <a:t>System flow diagram 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Candara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SYSTEM DESIGN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2" y="0"/>
            <a:ext cx="9144001" cy="6857999"/>
          </a:xfrm>
          <a:prstGeom prst="rect">
            <a:avLst/>
          </a:prstGeom>
          <a:solidFill>
            <a:srgbClr val="080808">
              <a:alpha val="9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3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607500" y="2641387"/>
            <a:ext cx="7915931" cy="36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latin typeface="Candara" pitchFamily="34" charset="0"/>
              </a:rPr>
              <a:t>Physically </a:t>
            </a:r>
            <a:r>
              <a:rPr lang="en-US" sz="2000" dirty="0">
                <a:latin typeface="Candara" pitchFamily="34" charset="0"/>
              </a:rPr>
              <a:t>Challenged and Disabled </a:t>
            </a:r>
            <a:r>
              <a:rPr lang="en-US" sz="2000" dirty="0" smtClean="0">
                <a:latin typeface="Candara" pitchFamily="34" charset="0"/>
              </a:rPr>
              <a:t>People</a:t>
            </a:r>
            <a:endParaRPr lang="en-US" sz="2000" dirty="0">
              <a:latin typeface="Candara" pitchFamily="34" charset="0"/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andara" pitchFamily="34" charset="0"/>
              </a:rPr>
              <a:t>Provide safety protection to the user, </a:t>
            </a:r>
            <a:endParaRPr lang="en-US" sz="2000" dirty="0">
              <a:latin typeface="Candara" pitchFamily="34" charset="0"/>
            </a:endParaRP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andara" pitchFamily="34" charset="0"/>
              </a:rPr>
              <a:t>Low </a:t>
            </a:r>
            <a:r>
              <a:rPr lang="en-US" sz="2000" dirty="0">
                <a:latin typeface="Candara" pitchFamily="34" charset="0"/>
              </a:rPr>
              <a:t>voltage activating switches is replaced current electrical switches.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andara" pitchFamily="34" charset="0"/>
              </a:rPr>
              <a:t>The system is designed in user-friendly interface.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andara" pitchFamily="34" charset="0"/>
              </a:rPr>
              <a:t>Low cost to design the system.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andara" pitchFamily="34" charset="0"/>
              </a:rPr>
              <a:t>Ease of installation.</a:t>
            </a:r>
          </a:p>
          <a:p>
            <a:pPr algn="just">
              <a:spcBef>
                <a:spcPct val="20000"/>
              </a:spcBef>
              <a:buFontTx/>
              <a:buChar char="•"/>
            </a:pPr>
            <a:r>
              <a:rPr lang="en-US" sz="2000" dirty="0">
                <a:latin typeface="Candara" pitchFamily="34" charset="0"/>
              </a:rPr>
              <a:t>Smart Home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0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00" y="2778879"/>
            <a:ext cx="7915931" cy="3636511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/>
              <a:t> Home </a:t>
            </a:r>
            <a:r>
              <a:rPr lang="en-US" sz="2000" dirty="0"/>
              <a:t>automation is one of the major growing industries that can change the way people live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algn="just"/>
            <a:r>
              <a:rPr lang="en-US" sz="2000" dirty="0" smtClean="0"/>
              <a:t> The </a:t>
            </a:r>
            <a:r>
              <a:rPr lang="en-US" sz="2000" dirty="0"/>
              <a:t>proposed system consists of a voice recognition, Arduino mega microcontroller, relay circuit to and an adjustable sensors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pPr algn="just"/>
            <a:r>
              <a:rPr lang="en-US" sz="2000" dirty="0" smtClean="0"/>
              <a:t> People </a:t>
            </a:r>
            <a:r>
              <a:rPr lang="en-US" sz="2000" dirty="0"/>
              <a:t>who live alone might also need a helping hand at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 home</a:t>
            </a:r>
            <a:r>
              <a:rPr lang="en-US" sz="2000" dirty="0" smtClean="0"/>
              <a:t>.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Candara" pitchFamily="34" charset="0"/>
              <a:ea typeface="+mj-ea"/>
              <a:cs typeface="+mj-c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ABSTRACT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85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 noGrp="1"/>
          </p:cNvSpPr>
          <p:nvPr>
            <p:ph idx="1"/>
          </p:nvPr>
        </p:nvSpPr>
        <p:spPr bwMode="auto">
          <a:xfrm>
            <a:off x="432194" y="2696218"/>
            <a:ext cx="8279610" cy="36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57175" indent="-257175">
              <a:lnSpc>
                <a:spcPct val="140000"/>
              </a:lnSpc>
            </a:pPr>
            <a:r>
              <a:rPr lang="en-US" sz="2000" dirty="0" smtClean="0">
                <a:latin typeface="Candara" pitchFamily="34" charset="0"/>
              </a:rPr>
              <a:t>   This </a:t>
            </a:r>
            <a:r>
              <a:rPr lang="en-US" sz="2000" dirty="0">
                <a:latin typeface="Candara" pitchFamily="34" charset="0"/>
              </a:rPr>
              <a:t>low cost system is designed to improve the standard living in </a:t>
            </a:r>
            <a:r>
              <a:rPr lang="en-US" sz="2000" dirty="0" smtClean="0">
                <a:latin typeface="Candara" pitchFamily="34" charset="0"/>
              </a:rPr>
              <a:t> </a:t>
            </a:r>
            <a:br>
              <a:rPr lang="en-US" sz="2000" dirty="0" smtClean="0">
                <a:latin typeface="Candara" pitchFamily="34" charset="0"/>
              </a:rPr>
            </a:br>
            <a:r>
              <a:rPr lang="en-US" sz="2000" dirty="0" smtClean="0">
                <a:latin typeface="Candara" pitchFamily="34" charset="0"/>
              </a:rPr>
              <a:t>    home.</a:t>
            </a:r>
            <a:endParaRPr lang="en-US" sz="2000" dirty="0">
              <a:latin typeface="Candara" pitchFamily="34" charset="0"/>
            </a:endParaRPr>
          </a:p>
          <a:p>
            <a:pPr marL="257175" indent="-257175">
              <a:lnSpc>
                <a:spcPct val="140000"/>
              </a:lnSpc>
            </a:pPr>
            <a:r>
              <a:rPr lang="en-US" sz="2000" dirty="0" smtClean="0">
                <a:latin typeface="Candara" pitchFamily="34" charset="0"/>
              </a:rPr>
              <a:t>   People </a:t>
            </a:r>
            <a:r>
              <a:rPr lang="en-US" sz="2000" dirty="0">
                <a:latin typeface="Candara" pitchFamily="34" charset="0"/>
              </a:rPr>
              <a:t>can control their electrical devices via these Home Automation </a:t>
            </a:r>
            <a:r>
              <a:rPr lang="en-US" sz="2000" dirty="0" smtClean="0">
                <a:latin typeface="Candara" pitchFamily="34" charset="0"/>
              </a:rPr>
              <a:t/>
            </a:r>
            <a:br>
              <a:rPr lang="en-US" sz="2000" dirty="0" smtClean="0">
                <a:latin typeface="Candara" pitchFamily="34" charset="0"/>
              </a:rPr>
            </a:br>
            <a:r>
              <a:rPr lang="en-US" sz="2000" dirty="0" smtClean="0">
                <a:latin typeface="Candara" pitchFamily="34" charset="0"/>
              </a:rPr>
              <a:t>   devices </a:t>
            </a:r>
            <a:r>
              <a:rPr lang="en-US" sz="2000" dirty="0">
                <a:latin typeface="Candara" pitchFamily="34" charset="0"/>
              </a:rPr>
              <a:t>and set up controlling actions through voice command. </a:t>
            </a:r>
          </a:p>
          <a:p>
            <a:pPr marL="257175" indent="-257175">
              <a:lnSpc>
                <a:spcPct val="140000"/>
              </a:lnSpc>
            </a:pPr>
            <a:r>
              <a:rPr lang="en-US" sz="2000" dirty="0" smtClean="0">
                <a:latin typeface="Candara" pitchFamily="34" charset="0"/>
              </a:rPr>
              <a:t>   Flexible </a:t>
            </a:r>
            <a:r>
              <a:rPr lang="en-US" sz="2000" dirty="0">
                <a:latin typeface="Candara" pitchFamily="34" charset="0"/>
              </a:rPr>
              <a:t>types of connections are designed as backup connections to </a:t>
            </a:r>
            <a:r>
              <a:rPr lang="en-US" sz="2000" dirty="0" smtClean="0">
                <a:latin typeface="Candara" pitchFamily="34" charset="0"/>
              </a:rPr>
              <a:t/>
            </a:r>
            <a:br>
              <a:rPr lang="en-US" sz="2000" dirty="0" smtClean="0">
                <a:latin typeface="Candara" pitchFamily="34" charset="0"/>
              </a:rPr>
            </a:br>
            <a:r>
              <a:rPr lang="en-US" sz="2000" dirty="0" smtClean="0">
                <a:latin typeface="Candara" pitchFamily="34" charset="0"/>
              </a:rPr>
              <a:t>   the </a:t>
            </a:r>
            <a:r>
              <a:rPr lang="en-US" sz="2000" dirty="0">
                <a:latin typeface="Candara" pitchFamily="34" charset="0"/>
              </a:rPr>
              <a:t>system</a:t>
            </a:r>
            <a:r>
              <a:rPr lang="en-US" sz="2000" dirty="0" smtClean="0">
                <a:latin typeface="Candara" pitchFamily="34" charset="0"/>
              </a:rPr>
              <a:t>.</a:t>
            </a:r>
            <a:endParaRPr lang="en-US" sz="2000" dirty="0">
              <a:latin typeface="Candara" pitchFamily="34" charset="0"/>
            </a:endParaRPr>
          </a:p>
          <a:p>
            <a:pPr marL="257175" indent="-257175">
              <a:lnSpc>
                <a:spcPct val="140000"/>
              </a:lnSpc>
            </a:pPr>
            <a:r>
              <a:rPr lang="en-US" sz="2000" dirty="0" smtClean="0">
                <a:latin typeface="Candara" pitchFamily="34" charset="0"/>
              </a:rPr>
              <a:t>   In </a:t>
            </a:r>
            <a:r>
              <a:rPr lang="en-US" sz="2000" dirty="0">
                <a:latin typeface="Candara" pitchFamily="34" charset="0"/>
              </a:rPr>
              <a:t>future this product may have high potential for marketing.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6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QUESTION TIME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411401" y="4932646"/>
            <a:ext cx="3598101" cy="1123894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V.I.K.I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1600" b="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Virtual Interactive kenotic intelligent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38118" y="5813701"/>
            <a:ext cx="1944666" cy="0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439999" y="1089819"/>
            <a:ext cx="1742785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4400" dirty="0" smtClean="0">
                <a:latin typeface="Candara" pitchFamily="34" charset="0"/>
              </a:rPr>
              <a:t>?</a:t>
            </a:r>
            <a:endParaRPr lang="en-US" sz="34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199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728945"/>
            <a:ext cx="9144000" cy="2129055"/>
          </a:xfrm>
          <a:noFill/>
        </p:spPr>
      </p:pic>
      <p:sp>
        <p:nvSpPr>
          <p:cNvPr id="5" name="Rectangle 4"/>
          <p:cNvSpPr/>
          <p:nvPr/>
        </p:nvSpPr>
        <p:spPr>
          <a:xfrm>
            <a:off x="5481158" y="4528890"/>
            <a:ext cx="36628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Candara" pitchFamily="34" charset="0"/>
              </a:rPr>
              <a:t>Prese</a:t>
            </a:r>
            <a:r>
              <a:rPr lang="en-US" sz="2000" dirty="0">
                <a:latin typeface="Candara" pitchFamily="34" charset="0"/>
              </a:rPr>
              <a:t>nt</a:t>
            </a:r>
            <a:r>
              <a:rPr lang="en-US" sz="2000" dirty="0" smtClean="0">
                <a:latin typeface="Candara" pitchFamily="34" charset="0"/>
              </a:rPr>
              <a:t> </a:t>
            </a:r>
            <a:r>
              <a:rPr lang="en-US" sz="2000" dirty="0">
                <a:latin typeface="Candara" pitchFamily="34" charset="0"/>
              </a:rPr>
              <a:t>by : Mohammed </a:t>
            </a:r>
            <a:r>
              <a:rPr lang="en-US" sz="2000" dirty="0" smtClean="0">
                <a:latin typeface="Candara" pitchFamily="34" charset="0"/>
              </a:rPr>
              <a:t>Shiroz</a:t>
            </a:r>
            <a:endParaRPr lang="en-US" sz="2000" dirty="0"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8118" y="2457633"/>
            <a:ext cx="6770571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smtClean="0">
                <a:latin typeface="Candara" pitchFamily="34" charset="0"/>
              </a:rPr>
              <a:t>Thank You</a:t>
            </a:r>
            <a:endParaRPr lang="en-US" sz="11500" b="1" dirty="0"/>
          </a:p>
        </p:txBody>
      </p:sp>
    </p:spTree>
    <p:extLst>
      <p:ext uri="{BB962C8B-B14F-4D97-AF65-F5344CB8AC3E}">
        <p14:creationId xmlns:p14="http://schemas.microsoft.com/office/powerpoint/2010/main" val="1506394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CONTENTS 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07500" y="3147060"/>
            <a:ext cx="5562600" cy="318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gency FB" panose="020B0503020202020204" pitchFamily="34" charset="0"/>
              </a:rPr>
              <a:t>Introduction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Agency FB" panose="020B0503020202020204" pitchFamily="34" charset="0"/>
              </a:rPr>
              <a:t>Existing System </a:t>
            </a:r>
            <a:endParaRPr lang="en-US" dirty="0">
              <a:latin typeface="Agency FB" panose="020B0503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Agency FB" panose="020B0503020202020204" pitchFamily="34" charset="0"/>
              </a:rPr>
              <a:t>Drawback</a:t>
            </a:r>
            <a:endParaRPr lang="en-US" dirty="0">
              <a:latin typeface="Agency FB" panose="020B0503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Agency FB" panose="020B0503020202020204" pitchFamily="34" charset="0"/>
              </a:rPr>
              <a:t>Proposed System</a:t>
            </a:r>
            <a:endParaRPr lang="en-US" dirty="0">
              <a:latin typeface="Agency FB" panose="020B0503020202020204" pitchFamily="34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Components </a:t>
            </a:r>
            <a:endParaRPr lang="en-US" dirty="0" smtClean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>Aims &amp; </a:t>
            </a: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Objective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787637" y="3438524"/>
            <a:ext cx="0" cy="2257425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867275" y="3147060"/>
            <a:ext cx="427672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>   Artifact </a:t>
            </a: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   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   Development Components</a:t>
            </a:r>
            <a:endParaRPr lang="en-US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   Development Tool</a:t>
            </a:r>
            <a:endParaRPr lang="en-US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   Prototype 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>
                <a:latin typeface="Agency FB" panose="020B0503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  Software Design </a:t>
            </a:r>
            <a:endParaRPr lang="en-US" dirty="0">
              <a:latin typeface="Agency FB" panose="020B05030202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   </a:t>
            </a:r>
            <a:r>
              <a:rPr lang="en-US" dirty="0" smtClean="0">
                <a:latin typeface="Agency FB" panose="020B0503020202020204" pitchFamily="34" charset="0"/>
                <a:cs typeface="Times New Roman" panose="02020603050405020304" pitchFamily="18" charset="0"/>
              </a:rPr>
              <a:t>Summary</a:t>
            </a:r>
            <a:endParaRPr lang="en-US" dirty="0"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1" descr="C:\Users\Rizwan Rizzu\Downloads\ANDRO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28"/>
          <a:stretch>
            <a:fillRect/>
          </a:stretch>
        </p:blipFill>
        <p:spPr bwMode="auto">
          <a:xfrm>
            <a:off x="6865424" y="4567237"/>
            <a:ext cx="2395307" cy="2446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61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7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7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7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7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7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5061"/>
            <a:ext cx="9144001" cy="50623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2" y="2609283"/>
            <a:ext cx="9144001" cy="3688687"/>
          </a:xfrm>
          <a:prstGeom prst="rect">
            <a:avLst/>
          </a:prstGeom>
          <a:solidFill>
            <a:schemeClr val="bg2">
              <a:alpha val="6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563817"/>
            <a:ext cx="63809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Candara" pitchFamily="34" charset="0"/>
              </a:rPr>
              <a:t>“Advance Home Automation System via  </a:t>
            </a:r>
            <a:br>
              <a:rPr lang="en-US" sz="2800" b="1" dirty="0" smtClean="0">
                <a:latin typeface="Candara" pitchFamily="34" charset="0"/>
              </a:rPr>
            </a:br>
            <a:r>
              <a:rPr lang="en-US" sz="2800" b="1" dirty="0" smtClean="0">
                <a:latin typeface="Candara" pitchFamily="34" charset="0"/>
              </a:rPr>
              <a:t>  Voice interaction”</a:t>
            </a:r>
            <a:endParaRPr lang="en-US" sz="2800" b="1" dirty="0">
              <a:latin typeface="Candar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219670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54760" y="3563390"/>
            <a:ext cx="74359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/>
              <a:t>The home automation systems are gaining popularity day by </a:t>
            </a:r>
            <a:r>
              <a:rPr lang="en-US" sz="2000" dirty="0" smtClean="0"/>
              <a:t>day. </a:t>
            </a:r>
            <a:r>
              <a:rPr lang="en-US" sz="2000" dirty="0"/>
              <a:t>Integrating </a:t>
            </a:r>
            <a:r>
              <a:rPr lang="en-US" sz="2000" dirty="0">
                <a:solidFill>
                  <a:srgbClr val="FFC000"/>
                </a:solidFill>
              </a:rPr>
              <a:t>voice recognition </a:t>
            </a:r>
            <a:r>
              <a:rPr lang="en-US" sz="2000" dirty="0"/>
              <a:t>technology to home automation systems make the system more </a:t>
            </a:r>
            <a:r>
              <a:rPr lang="en-US" sz="2000" dirty="0">
                <a:solidFill>
                  <a:srgbClr val="FFC000"/>
                </a:solidFill>
              </a:rPr>
              <a:t>user friendly </a:t>
            </a:r>
            <a:r>
              <a:rPr lang="en-US" sz="2000" dirty="0"/>
              <a:t>and easy to </a:t>
            </a:r>
            <a:r>
              <a:rPr lang="en-US" sz="2000" dirty="0">
                <a:solidFill>
                  <a:srgbClr val="FFC000"/>
                </a:solidFill>
              </a:rPr>
              <a:t>operate</a:t>
            </a:r>
            <a:r>
              <a:rPr lang="en-US" sz="2000" dirty="0"/>
              <a:t>. Some require home automation system to satisfy their needs and comfort while for physically challenged people it can provide great assistance.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320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00" y="2186609"/>
            <a:ext cx="7915931" cy="4671391"/>
          </a:xfrm>
        </p:spPr>
        <p:txBody>
          <a:bodyPr/>
          <a:lstStyle/>
          <a:p>
            <a:r>
              <a:rPr lang="en-US" sz="2800" b="1" dirty="0" smtClean="0">
                <a:latin typeface="Candara" pitchFamily="34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Candara" pitchFamily="34" charset="0"/>
              </a:rPr>
              <a:t>S</a:t>
            </a:r>
            <a:r>
              <a:rPr lang="en-US" sz="2800" b="1" dirty="0" smtClean="0">
                <a:latin typeface="Candara" pitchFamily="34" charset="0"/>
              </a:rPr>
              <a:t>ave </a:t>
            </a:r>
            <a:r>
              <a:rPr lang="en-US" sz="2800" b="1" dirty="0">
                <a:latin typeface="Candara" pitchFamily="34" charset="0"/>
              </a:rPr>
              <a:t>time</a:t>
            </a:r>
          </a:p>
          <a:p>
            <a:r>
              <a:rPr lang="en-US" sz="2800" b="1" dirty="0" smtClean="0">
                <a:latin typeface="Candara" pitchFamily="34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Candara" pitchFamily="34" charset="0"/>
              </a:rPr>
              <a:t>S</a:t>
            </a:r>
            <a:r>
              <a:rPr lang="en-US" sz="2800" b="1" dirty="0" smtClean="0">
                <a:latin typeface="Candara" pitchFamily="34" charset="0"/>
              </a:rPr>
              <a:t>ave </a:t>
            </a:r>
            <a:r>
              <a:rPr lang="en-US" sz="2800" b="1" dirty="0">
                <a:latin typeface="Candara" pitchFamily="34" charset="0"/>
              </a:rPr>
              <a:t>Money (long run)</a:t>
            </a:r>
          </a:p>
          <a:p>
            <a:r>
              <a:rPr lang="en-US" sz="2800" b="1" dirty="0" smtClean="0">
                <a:latin typeface="Candara" pitchFamily="34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Candara" pitchFamily="34" charset="0"/>
              </a:rPr>
              <a:t>S</a:t>
            </a:r>
            <a:r>
              <a:rPr lang="en-US" sz="2800" b="1" dirty="0" smtClean="0">
                <a:latin typeface="Candara" pitchFamily="34" charset="0"/>
              </a:rPr>
              <a:t>elf </a:t>
            </a:r>
            <a:r>
              <a:rPr lang="en-US" sz="2800" b="1" dirty="0">
                <a:latin typeface="Candara" pitchFamily="34" charset="0"/>
              </a:rPr>
              <a:t>maintenance</a:t>
            </a:r>
          </a:p>
          <a:p>
            <a:r>
              <a:rPr lang="en-US" sz="2800" b="1" dirty="0" smtClean="0">
                <a:latin typeface="Candara" pitchFamily="34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Candara" pitchFamily="34" charset="0"/>
              </a:rPr>
              <a:t>S</a:t>
            </a:r>
            <a:r>
              <a:rPr lang="en-US" sz="2800" b="1" dirty="0" smtClean="0">
                <a:latin typeface="Candara" pitchFamily="34" charset="0"/>
              </a:rPr>
              <a:t>ecurity</a:t>
            </a:r>
            <a:endParaRPr lang="en-US" sz="2800" b="1" dirty="0">
              <a:latin typeface="Candara" pitchFamily="34" charset="0"/>
            </a:endParaRPr>
          </a:p>
          <a:p>
            <a:r>
              <a:rPr lang="en-US" sz="2800" b="1" dirty="0" smtClean="0">
                <a:latin typeface="Candara" pitchFamily="34" charset="0"/>
              </a:rPr>
              <a:t>  </a:t>
            </a:r>
            <a:r>
              <a:rPr lang="en-US" sz="2800" b="1" dirty="0" smtClean="0">
                <a:solidFill>
                  <a:srgbClr val="FFFF00"/>
                </a:solidFill>
                <a:latin typeface="Candara" pitchFamily="34" charset="0"/>
              </a:rPr>
              <a:t>S</a:t>
            </a:r>
            <a:r>
              <a:rPr lang="en-US" sz="2800" b="1" dirty="0" smtClean="0">
                <a:latin typeface="Candara" pitchFamily="34" charset="0"/>
              </a:rPr>
              <a:t>afe &amp; Make </a:t>
            </a:r>
            <a:r>
              <a:rPr lang="en-US" sz="2800" b="1" dirty="0">
                <a:latin typeface="Candara" pitchFamily="34" charset="0"/>
              </a:rPr>
              <a:t>life easier  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WHY</a:t>
            </a:r>
            <a:r>
              <a:rPr lang="en-US" dirty="0" smtClean="0"/>
              <a:t> HOME AUTOMATION SYSTEM </a:t>
            </a:r>
            <a:r>
              <a:rPr lang="en-US" dirty="0" smtClean="0">
                <a:solidFill>
                  <a:srgbClr val="FFFF00"/>
                </a:solidFill>
              </a:rPr>
              <a:t>??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 descr="http://webassistpro.com/wp-content/uploads/Why-Us-icon-4-256-lef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357" y="4446242"/>
            <a:ext cx="2236165" cy="223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555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13" y="2686113"/>
            <a:ext cx="8054986" cy="3636511"/>
          </a:xfrm>
        </p:spPr>
        <p:txBody>
          <a:bodyPr>
            <a:normAutofit fontScale="85000" lnSpcReduction="10000"/>
          </a:bodyPr>
          <a:lstStyle/>
          <a:p>
            <a:r>
              <a:rPr lang="en-GB" sz="2800" dirty="0" smtClean="0">
                <a:latin typeface="Candara" pitchFamily="34" charset="0"/>
              </a:rPr>
              <a:t>   Now a days, there’re lot of technology available for home </a:t>
            </a:r>
            <a:br>
              <a:rPr lang="en-GB" sz="2800" dirty="0" smtClean="0">
                <a:latin typeface="Candara" pitchFamily="34" charset="0"/>
              </a:rPr>
            </a:br>
            <a:r>
              <a:rPr lang="en-GB" sz="2800" dirty="0" smtClean="0">
                <a:latin typeface="Candara" pitchFamily="34" charset="0"/>
              </a:rPr>
              <a:t>   automation. </a:t>
            </a:r>
            <a:r>
              <a:rPr lang="en-GB" sz="2800" dirty="0">
                <a:latin typeface="Candara" pitchFamily="34" charset="0"/>
              </a:rPr>
              <a:t>Each </a:t>
            </a:r>
            <a:r>
              <a:rPr lang="en-GB" sz="2800" dirty="0" smtClean="0">
                <a:latin typeface="Candara" pitchFamily="34" charset="0"/>
              </a:rPr>
              <a:t>technology gives </a:t>
            </a:r>
            <a:r>
              <a:rPr lang="en-GB" sz="2800" dirty="0">
                <a:latin typeface="Candara" pitchFamily="34" charset="0"/>
              </a:rPr>
              <a:t>different </a:t>
            </a:r>
            <a:r>
              <a:rPr lang="en-GB" sz="2800" dirty="0" smtClean="0">
                <a:latin typeface="Candara" pitchFamily="34" charset="0"/>
              </a:rPr>
              <a:t>benefits.</a:t>
            </a:r>
          </a:p>
          <a:p>
            <a:pPr marL="0" indent="0">
              <a:buNone/>
            </a:pPr>
            <a:endParaRPr lang="en-GB" sz="2800" dirty="0">
              <a:latin typeface="Candara" pitchFamily="34" charset="0"/>
            </a:endParaRPr>
          </a:p>
          <a:p>
            <a:r>
              <a:rPr lang="en-GB" sz="2800" dirty="0" smtClean="0">
                <a:latin typeface="Candara" pitchFamily="34" charset="0"/>
              </a:rPr>
              <a:t>    Apart from that Home automation is most common </a:t>
            </a:r>
            <a:br>
              <a:rPr lang="en-GB" sz="2800" dirty="0" smtClean="0">
                <a:latin typeface="Candara" pitchFamily="34" charset="0"/>
              </a:rPr>
            </a:br>
            <a:r>
              <a:rPr lang="en-GB" sz="2800" dirty="0" smtClean="0">
                <a:latin typeface="Candara" pitchFamily="34" charset="0"/>
              </a:rPr>
              <a:t>    functions done by that particular system.</a:t>
            </a:r>
            <a:endParaRPr lang="en-GB" sz="2800" dirty="0">
              <a:latin typeface="Candara" pitchFamily="34" charset="0"/>
            </a:endParaRPr>
          </a:p>
          <a:p>
            <a:endParaRPr lang="en-GB" sz="2800" dirty="0">
              <a:latin typeface="Candara" pitchFamily="34" charset="0"/>
            </a:endParaRPr>
          </a:p>
          <a:p>
            <a:r>
              <a:rPr lang="en-GB" sz="2800" dirty="0" smtClean="0">
                <a:latin typeface="Candara" pitchFamily="34" charset="0"/>
              </a:rPr>
              <a:t>    </a:t>
            </a:r>
            <a:r>
              <a:rPr lang="en-GB" sz="2800" dirty="0" smtClean="0">
                <a:solidFill>
                  <a:srgbClr val="FFC000"/>
                </a:solidFill>
                <a:latin typeface="Candara" pitchFamily="34" charset="0"/>
              </a:rPr>
              <a:t>In solution </a:t>
            </a:r>
            <a:r>
              <a:rPr lang="en-GB" sz="2800" dirty="0" smtClean="0">
                <a:latin typeface="Candara" pitchFamily="34" charset="0"/>
              </a:rPr>
              <a:t>such as Voice </a:t>
            </a:r>
            <a:r>
              <a:rPr lang="en-US" sz="2800" dirty="0" smtClean="0">
                <a:latin typeface="Candara" pitchFamily="34" charset="0"/>
              </a:rPr>
              <a:t>recognition &amp; smart responses, </a:t>
            </a:r>
            <a:br>
              <a:rPr lang="en-US" sz="2800" dirty="0" smtClean="0">
                <a:latin typeface="Candara" pitchFamily="34" charset="0"/>
              </a:rPr>
            </a:br>
            <a:r>
              <a:rPr lang="en-US" sz="2800" dirty="0" smtClean="0">
                <a:latin typeface="Candara" pitchFamily="34" charset="0"/>
              </a:rPr>
              <a:t>    Easy to fix, more flexible and comfortable to use and  </a:t>
            </a:r>
            <a:br>
              <a:rPr lang="en-US" sz="2800" dirty="0" smtClean="0">
                <a:latin typeface="Candara" pitchFamily="34" charset="0"/>
              </a:rPr>
            </a:br>
            <a:r>
              <a:rPr lang="en-US" sz="2800" dirty="0" smtClean="0">
                <a:latin typeface="Candara" pitchFamily="34" charset="0"/>
              </a:rPr>
              <a:t>    much more…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EXISTING SYSTEM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225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00" y="2606600"/>
            <a:ext cx="7915931" cy="3636511"/>
          </a:xfrm>
        </p:spPr>
        <p:txBody>
          <a:bodyPr>
            <a:noAutofit/>
          </a:bodyPr>
          <a:lstStyle/>
          <a:p>
            <a:pPr>
              <a:buFontTx/>
              <a:buChar char="•"/>
            </a:pPr>
            <a:r>
              <a:rPr lang="en-US" sz="2400" dirty="0">
                <a:latin typeface="Candara" pitchFamily="34" charset="0"/>
              </a:rPr>
              <a:t>The system is directly installed beside the conventional electrical switches on the wall.</a:t>
            </a:r>
          </a:p>
          <a:p>
            <a:pPr>
              <a:buFontTx/>
              <a:buChar char="•"/>
            </a:pPr>
            <a:r>
              <a:rPr lang="en-US" sz="2400" dirty="0">
                <a:latin typeface="Candara" pitchFamily="34" charset="0"/>
              </a:rPr>
              <a:t>The target home appliances are controlled by the system Main Control Board.</a:t>
            </a:r>
          </a:p>
          <a:p>
            <a:pPr>
              <a:buFontTx/>
              <a:buChar char="•"/>
            </a:pPr>
            <a:r>
              <a:rPr lang="en-US" sz="2400" dirty="0">
                <a:latin typeface="Candara" pitchFamily="34" charset="0"/>
              </a:rPr>
              <a:t>System provides two  types of control methods to the Main Control Board.</a:t>
            </a:r>
          </a:p>
          <a:p>
            <a:pPr>
              <a:buFontTx/>
              <a:buChar char="•"/>
            </a:pPr>
            <a:r>
              <a:rPr lang="en-US" sz="2400" dirty="0">
                <a:latin typeface="Candara" pitchFamily="34" charset="0"/>
              </a:rPr>
              <a:t>The feature will be add wireless connection </a:t>
            </a:r>
            <a:r>
              <a:rPr lang="en-US" sz="2400" dirty="0" smtClean="0">
                <a:latin typeface="Candara" pitchFamily="34" charset="0"/>
              </a:rPr>
              <a:t>enabled system </a:t>
            </a:r>
            <a:r>
              <a:rPr lang="en-US" sz="2400" dirty="0">
                <a:latin typeface="Candara" pitchFamily="34" charset="0"/>
              </a:rPr>
              <a:t>communicates with graphical user interface (GUI) on PC/laptop or smart phone without cable.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SYSTEM DRAWBACKS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911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383" y="2694948"/>
            <a:ext cx="8417231" cy="3636511"/>
          </a:xfrm>
        </p:spPr>
        <p:txBody>
          <a:bodyPr>
            <a:noAutofit/>
          </a:bodyPr>
          <a:lstStyle/>
          <a:p>
            <a:r>
              <a:rPr lang="en-US" sz="2400" dirty="0" smtClean="0"/>
              <a:t>   </a:t>
            </a:r>
            <a:r>
              <a:rPr lang="en-US" sz="2400" dirty="0">
                <a:latin typeface="Candara" pitchFamily="34" charset="0"/>
              </a:rPr>
              <a:t>In </a:t>
            </a:r>
            <a:r>
              <a:rPr lang="en-US" sz="2400" dirty="0">
                <a:latin typeface="Candara" pitchFamily="34" charset="0"/>
              </a:rPr>
              <a:t>order to achieve the objective of this project, there </a:t>
            </a:r>
            <a:r>
              <a:rPr lang="en-US" sz="2400" dirty="0" smtClean="0">
                <a:latin typeface="Candara" pitchFamily="34" charset="0"/>
              </a:rPr>
              <a:t/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    are </a:t>
            </a:r>
            <a:r>
              <a:rPr lang="en-US" sz="2400" dirty="0">
                <a:latin typeface="Candara" pitchFamily="34" charset="0"/>
              </a:rPr>
              <a:t>several scope had been identified. </a:t>
            </a:r>
            <a:endParaRPr lang="en-US" sz="2400" dirty="0" smtClean="0">
              <a:latin typeface="Candara" pitchFamily="34" charset="0"/>
            </a:endParaRPr>
          </a:p>
          <a:p>
            <a:endParaRPr lang="en-US" sz="2400" dirty="0" smtClean="0">
              <a:latin typeface="Candara" pitchFamily="34" charset="0"/>
            </a:endParaRPr>
          </a:p>
          <a:p>
            <a:r>
              <a:rPr lang="en-US" sz="2400" dirty="0">
                <a:latin typeface="Candara" pitchFamily="34" charset="0"/>
              </a:rPr>
              <a:t> </a:t>
            </a:r>
            <a:r>
              <a:rPr lang="en-US" sz="2400" dirty="0" smtClean="0">
                <a:latin typeface="Candara" pitchFamily="34" charset="0"/>
              </a:rPr>
              <a:t>  The </a:t>
            </a:r>
            <a:r>
              <a:rPr lang="en-US" sz="2400" dirty="0">
                <a:latin typeface="Candara" pitchFamily="34" charset="0"/>
              </a:rPr>
              <a:t>scope of this project includes the designing of a </a:t>
            </a:r>
            <a:r>
              <a:rPr lang="en-US" sz="2400" dirty="0" smtClean="0">
                <a:latin typeface="Candara" pitchFamily="34" charset="0"/>
              </a:rPr>
              <a:t/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   voice recognition software </a:t>
            </a:r>
            <a:r>
              <a:rPr lang="en-US" sz="2400" dirty="0">
                <a:latin typeface="Candara" pitchFamily="34" charset="0"/>
              </a:rPr>
              <a:t>for the voice recognition </a:t>
            </a:r>
            <a:r>
              <a:rPr lang="en-US" sz="2400" dirty="0" smtClean="0">
                <a:latin typeface="Candara" pitchFamily="34" charset="0"/>
              </a:rPr>
              <a:t>   </a:t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   purpose</a:t>
            </a:r>
            <a:r>
              <a:rPr lang="en-US" sz="2400" dirty="0">
                <a:latin typeface="Candara" pitchFamily="34" charset="0"/>
              </a:rPr>
              <a:t>. </a:t>
            </a:r>
            <a:endParaRPr lang="en-US" sz="2400" dirty="0" smtClean="0">
              <a:latin typeface="Candara" pitchFamily="34" charset="0"/>
            </a:endParaRPr>
          </a:p>
          <a:p>
            <a:endParaRPr lang="en-US" sz="2400" dirty="0" smtClean="0">
              <a:latin typeface="Candara" pitchFamily="34" charset="0"/>
            </a:endParaRPr>
          </a:p>
          <a:p>
            <a:r>
              <a:rPr lang="en-US" sz="2400" dirty="0" smtClean="0">
                <a:latin typeface="Candara" pitchFamily="34" charset="0"/>
              </a:rPr>
              <a:t>   Follow </a:t>
            </a:r>
            <a:r>
              <a:rPr lang="en-US" sz="2400" dirty="0">
                <a:latin typeface="Candara" pitchFamily="34" charset="0"/>
              </a:rPr>
              <a:t>by the designing of the microcontroller board </a:t>
            </a:r>
            <a:r>
              <a:rPr lang="en-US" sz="2400" dirty="0" smtClean="0">
                <a:latin typeface="Candara" pitchFamily="34" charset="0"/>
              </a:rPr>
              <a:t/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   using Arduino as </a:t>
            </a:r>
            <a:r>
              <a:rPr lang="en-US" sz="2400" dirty="0">
                <a:latin typeface="Candara" pitchFamily="34" charset="0"/>
              </a:rPr>
              <a:t>the hardware that control the whole </a:t>
            </a:r>
            <a:r>
              <a:rPr lang="en-US" sz="2400" dirty="0" smtClean="0">
                <a:latin typeface="Candara" pitchFamily="34" charset="0"/>
              </a:rPr>
              <a:t/>
            </a:r>
            <a:br>
              <a:rPr lang="en-US" sz="2400" dirty="0" smtClean="0">
                <a:latin typeface="Candara" pitchFamily="34" charset="0"/>
              </a:rPr>
            </a:br>
            <a:r>
              <a:rPr lang="en-US" sz="2400" dirty="0" smtClean="0">
                <a:latin typeface="Candara" pitchFamily="34" charset="0"/>
              </a:rPr>
              <a:t>   system </a:t>
            </a:r>
            <a:r>
              <a:rPr lang="en-US" sz="2400" dirty="0">
                <a:latin typeface="Candara" pitchFamily="34" charset="0"/>
              </a:rPr>
              <a:t>by </a:t>
            </a:r>
            <a:r>
              <a:rPr lang="en-US" sz="2400" dirty="0" smtClean="0">
                <a:solidFill>
                  <a:srgbClr val="FFC000"/>
                </a:solidFill>
                <a:latin typeface="Candara" pitchFamily="34" charset="0"/>
              </a:rPr>
              <a:t>V.I.K.I</a:t>
            </a:r>
            <a:r>
              <a:rPr lang="en-US" sz="2400" dirty="0" smtClean="0">
                <a:latin typeface="Candara" pitchFamily="34" charset="0"/>
              </a:rPr>
              <a:t> software.</a:t>
            </a:r>
            <a:endParaRPr lang="en-US" sz="2400" dirty="0">
              <a:latin typeface="Candara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PROPOSED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1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65" y="2593350"/>
            <a:ext cx="8035016" cy="363651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000" b="1" dirty="0">
                <a:solidFill>
                  <a:schemeClr val="bg2">
                    <a:lumMod val="50000"/>
                    <a:lumOff val="50000"/>
                  </a:schemeClr>
                </a:solidFill>
                <a:latin typeface="Candara" pitchFamily="34" charset="0"/>
              </a:rPr>
              <a:t>What are the main components of this system</a:t>
            </a:r>
            <a:r>
              <a:rPr lang="en-GB" sz="3000" b="1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Candara" pitchFamily="34" charset="0"/>
              </a:rPr>
              <a:t>?</a:t>
            </a:r>
            <a:endParaRPr lang="en-GB" sz="2400" dirty="0">
              <a:latin typeface="Candara" pitchFamily="34" charset="0"/>
            </a:endParaRPr>
          </a:p>
          <a:p>
            <a:pPr algn="just"/>
            <a:r>
              <a:rPr lang="en-GB" sz="2400" dirty="0" smtClean="0">
                <a:latin typeface="Candara" pitchFamily="34" charset="0"/>
              </a:rPr>
              <a:t>  Arduino Mega board  </a:t>
            </a:r>
            <a:endParaRPr lang="en-GB" sz="2400" dirty="0">
              <a:latin typeface="Candara" pitchFamily="34" charset="0"/>
            </a:endParaRPr>
          </a:p>
          <a:p>
            <a:pPr algn="just"/>
            <a:r>
              <a:rPr lang="en-GB" sz="2400" dirty="0" smtClean="0">
                <a:latin typeface="Candara" pitchFamily="34" charset="0"/>
              </a:rPr>
              <a:t>  Sensors</a:t>
            </a:r>
            <a:endParaRPr lang="en-GB" sz="2400" dirty="0">
              <a:latin typeface="Candara" pitchFamily="34" charset="0"/>
            </a:endParaRPr>
          </a:p>
          <a:p>
            <a:pPr algn="just"/>
            <a:r>
              <a:rPr lang="en-GB" sz="2400" dirty="0" smtClean="0">
                <a:latin typeface="Candara" pitchFamily="34" charset="0"/>
              </a:rPr>
              <a:t>  Motors</a:t>
            </a:r>
          </a:p>
          <a:p>
            <a:pPr algn="just"/>
            <a:r>
              <a:rPr lang="en-GB" sz="2400" dirty="0" smtClean="0">
                <a:latin typeface="Candara" pitchFamily="34" charset="0"/>
              </a:rPr>
              <a:t>  Lights &amp; Fans</a:t>
            </a:r>
          </a:p>
          <a:p>
            <a:pPr algn="just"/>
            <a:r>
              <a:rPr lang="en-GB" sz="2400" dirty="0">
                <a:latin typeface="Candara" pitchFamily="34" charset="0"/>
              </a:rPr>
              <a:t> </a:t>
            </a:r>
            <a:r>
              <a:rPr lang="en-GB" sz="2400" dirty="0" smtClean="0">
                <a:latin typeface="Candara" pitchFamily="34" charset="0"/>
              </a:rPr>
              <a:t> Model House structure </a:t>
            </a:r>
          </a:p>
          <a:p>
            <a:pPr algn="just"/>
            <a:endParaRPr lang="en-GB" sz="2400" dirty="0">
              <a:latin typeface="Candara" pitchFamily="34" charset="0"/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7500" y="787400"/>
            <a:ext cx="7928999" cy="604838"/>
          </a:xfrm>
        </p:spPr>
        <p:txBody>
          <a:bodyPr/>
          <a:lstStyle/>
          <a:p>
            <a:r>
              <a:rPr lang="en-US" dirty="0" smtClean="0"/>
              <a:t>COMPONENTS </a:t>
            </a:r>
            <a:endParaRPr lang="en-US" dirty="0"/>
          </a:p>
        </p:txBody>
      </p:sp>
      <p:pic>
        <p:nvPicPr>
          <p:cNvPr id="2050" name="Picture 2" descr="http://www.primefaces.org/images/highlights/compone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877" y="4843669"/>
            <a:ext cx="1908313" cy="19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207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/>
      </p:transition>
    </mc:Choice>
    <mc:Fallback>
      <p:transition spd="slow">
        <p:split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78554</TotalTime>
  <Words>538</Words>
  <Application>Microsoft Office PowerPoint</Application>
  <PresentationFormat>On-screen Show (4:3)</PresentationFormat>
  <Paragraphs>154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Agency FB</vt:lpstr>
      <vt:lpstr>Arial</vt:lpstr>
      <vt:lpstr>Calibri</vt:lpstr>
      <vt:lpstr>Candara</vt:lpstr>
      <vt:lpstr>Century Gothic</vt:lpstr>
      <vt:lpstr>Times New Roman</vt:lpstr>
      <vt:lpstr>Wingdings</vt:lpstr>
      <vt:lpstr>Wingdings 2</vt:lpstr>
      <vt:lpstr>Quotable</vt:lpstr>
      <vt:lpstr>V.I.K.I Virtual Interactive kenotic intelligent  </vt:lpstr>
      <vt:lpstr>ABSTRACT</vt:lpstr>
      <vt:lpstr>CONTENTS </vt:lpstr>
      <vt:lpstr>INTRODUCTION</vt:lpstr>
      <vt:lpstr>WHY HOME AUTOMATION SYSTEM ??</vt:lpstr>
      <vt:lpstr>EXISTING SYSTEM  </vt:lpstr>
      <vt:lpstr>SYSTEM DRAWBACKS</vt:lpstr>
      <vt:lpstr>PROPOSED SYSTEM</vt:lpstr>
      <vt:lpstr>COMPONENTS </vt:lpstr>
      <vt:lpstr>AIMS &amp; OBJECTIVE</vt:lpstr>
      <vt:lpstr>ARTIFACT</vt:lpstr>
      <vt:lpstr>ARTIFACT cont..</vt:lpstr>
      <vt:lpstr>COMPONENT USED </vt:lpstr>
      <vt:lpstr>DEVELOPMENT TOOLS</vt:lpstr>
      <vt:lpstr>PROTOTYPE </vt:lpstr>
      <vt:lpstr>PROTOTYPE cont.. </vt:lpstr>
      <vt:lpstr>SYSTEM DESIGN</vt:lpstr>
      <vt:lpstr>SYSTEM DESIGN</vt:lpstr>
      <vt:lpstr>ADVANTAGES</vt:lpstr>
      <vt:lpstr>SUMMARY </vt:lpstr>
      <vt:lpstr>QUESTION TIME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OPERATING SYSTEMS AND HOW IT WORKS</dc:title>
  <dc:creator>Muze Xtremerz</dc:creator>
  <cp:lastModifiedBy>MohammedShiroz</cp:lastModifiedBy>
  <cp:revision>85</cp:revision>
  <dcterms:created xsi:type="dcterms:W3CDTF">2014-09-09T18:52:05Z</dcterms:created>
  <dcterms:modified xsi:type="dcterms:W3CDTF">2016-08-16T22:07:30Z</dcterms:modified>
</cp:coreProperties>
</file>